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8" r:id="rId10"/>
    <p:sldId id="285" r:id="rId11"/>
    <p:sldId id="269" r:id="rId12"/>
    <p:sldId id="270" r:id="rId13"/>
    <p:sldId id="271" r:id="rId14"/>
    <p:sldId id="277" r:id="rId15"/>
    <p:sldId id="278" r:id="rId16"/>
    <p:sldId id="275" r:id="rId17"/>
    <p:sldId id="279" r:id="rId18"/>
    <p:sldId id="280" r:id="rId19"/>
    <p:sldId id="286" r:id="rId20"/>
    <p:sldId id="287" r:id="rId21"/>
    <p:sldId id="281" r:id="rId22"/>
    <p:sldId id="282" r:id="rId23"/>
    <p:sldId id="283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23" r:id="rId43"/>
    <p:sldId id="324" r:id="rId44"/>
    <p:sldId id="306" r:id="rId45"/>
    <p:sldId id="307" r:id="rId46"/>
    <p:sldId id="308" r:id="rId47"/>
    <p:sldId id="309" r:id="rId48"/>
    <p:sldId id="310" r:id="rId49"/>
    <p:sldId id="311" r:id="rId50"/>
    <p:sldId id="319" r:id="rId51"/>
    <p:sldId id="313" r:id="rId52"/>
    <p:sldId id="314" r:id="rId53"/>
    <p:sldId id="315" r:id="rId54"/>
    <p:sldId id="316" r:id="rId55"/>
    <p:sldId id="317" r:id="rId56"/>
    <p:sldId id="318" r:id="rId57"/>
    <p:sldId id="322" r:id="rId58"/>
    <p:sldId id="320" r:id="rId59"/>
    <p:sldId id="321" r:id="rId60"/>
    <p:sldId id="312" r:id="rId61"/>
    <p:sldId id="273" r:id="rId62"/>
    <p:sldId id="259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08"/>
    <p:restoredTop sz="94713"/>
  </p:normalViewPr>
  <p:slideViewPr>
    <p:cSldViewPr snapToGrid="0" snapToObjects="1">
      <p:cViewPr varScale="1">
        <p:scale>
          <a:sx n="126" d="100"/>
          <a:sy n="126" d="100"/>
        </p:scale>
        <p:origin x="204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0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2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299DA-2177-1C48-B660-A407EC34892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0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26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/>
              <a:t>Week </a:t>
            </a:r>
            <a:r>
              <a:rPr lang="en-US" sz="3600" smtClean="0"/>
              <a:t>12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9" y="4000253"/>
            <a:ext cx="2316367" cy="13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Matrix Solution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0" y="1781913"/>
            <a:ext cx="793139" cy="488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1" y="2556419"/>
            <a:ext cx="793139" cy="488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2" y="3266171"/>
            <a:ext cx="793139" cy="488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3" y="3985898"/>
            <a:ext cx="793139" cy="4880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2" y="1781913"/>
            <a:ext cx="793139" cy="4880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3" y="2539292"/>
            <a:ext cx="793139" cy="4880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278905"/>
            <a:ext cx="793139" cy="4880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988618"/>
            <a:ext cx="793139" cy="4880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988618"/>
            <a:ext cx="793139" cy="4880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279573"/>
            <a:ext cx="793139" cy="4880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2552504"/>
            <a:ext cx="793139" cy="4880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1778726"/>
            <a:ext cx="793139" cy="4880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79" y="3993050"/>
            <a:ext cx="793139" cy="4880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0" y="3266171"/>
            <a:ext cx="793139" cy="4880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2539292"/>
            <a:ext cx="793139" cy="4880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1778726"/>
            <a:ext cx="793139" cy="4880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2206" y="3999380"/>
            <a:ext cx="793139" cy="48808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1" y="3278905"/>
            <a:ext cx="793139" cy="48808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2" y="2539292"/>
            <a:ext cx="793139" cy="4880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3" y="1778726"/>
            <a:ext cx="793139" cy="4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6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Build the application stack once and run it anywhere.</a:t>
            </a:r>
          </a:p>
          <a:p>
            <a:pPr lvl="1"/>
            <a:r>
              <a:rPr lang="en-US" dirty="0" smtClean="0"/>
              <a:t>Eliminate concerns about compatibility on different hardware platforms.</a:t>
            </a:r>
          </a:p>
          <a:p>
            <a:pPr lvl="2"/>
            <a:r>
              <a:rPr lang="en-US" dirty="0" smtClean="0"/>
              <a:t>The application will run in dev, testing, and at the customer site.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 worries about missing application dependencies like required packages.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application runs in its own container to eliminate conflicts like different shared libraries.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to automate application testing and deployments using scripting.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Much less performance penalty than virtual machines.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Operations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Configure the application once, run it anywhere.</a:t>
            </a:r>
          </a:p>
          <a:p>
            <a:pPr lvl="1"/>
            <a:r>
              <a:rPr lang="en-US" dirty="0" smtClean="0"/>
              <a:t>Application lifecycle (develop/test/deploy) becomes much more repeatable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Eliminate inconsistencies between development, testing, and production environments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Simplifies continuous integration/deployment practices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Addresses performance and financial costs associated with virtual machines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9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24444" cy="3385278"/>
          </a:xfrm>
          <a:solidFill>
            <a:schemeClr val="bg2">
              <a:lumMod val="9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Developer</a:t>
            </a:r>
          </a:p>
          <a:p>
            <a:pPr lvl="1"/>
            <a:r>
              <a:rPr lang="en-US" dirty="0" smtClean="0"/>
              <a:t>Focused on stuff </a:t>
            </a:r>
            <a:r>
              <a:rPr lang="en-US" u="sng" dirty="0" smtClean="0"/>
              <a:t>inside</a:t>
            </a:r>
            <a:r>
              <a:rPr lang="en-US" dirty="0" smtClean="0"/>
              <a:t> the container</a:t>
            </a:r>
          </a:p>
          <a:p>
            <a:pPr lvl="2"/>
            <a:r>
              <a:rPr lang="en-US" dirty="0" smtClean="0"/>
              <a:t>App code</a:t>
            </a:r>
          </a:p>
          <a:p>
            <a:pPr lvl="2"/>
            <a:r>
              <a:rPr lang="en-US" dirty="0" smtClean="0"/>
              <a:t>Required libraries</a:t>
            </a:r>
          </a:p>
          <a:p>
            <a:pPr lvl="2"/>
            <a:r>
              <a:rPr lang="en-US" dirty="0" smtClean="0"/>
              <a:t>Package management</a:t>
            </a:r>
          </a:p>
          <a:p>
            <a:pPr lvl="2"/>
            <a:r>
              <a:rPr lang="en-US" dirty="0" smtClean="0"/>
              <a:t>Services</a:t>
            </a:r>
          </a:p>
          <a:p>
            <a:pPr lvl="2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34044" y="1600200"/>
            <a:ext cx="4124444" cy="3385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Focused on stuff </a:t>
            </a:r>
            <a:r>
              <a:rPr lang="en-US" u="sng" dirty="0" smtClean="0"/>
              <a:t>outside</a:t>
            </a:r>
            <a:r>
              <a:rPr lang="en-US" dirty="0" smtClean="0"/>
              <a:t> the container</a:t>
            </a:r>
          </a:p>
          <a:p>
            <a:pPr lvl="2"/>
            <a:r>
              <a:rPr lang="en-US" dirty="0" smtClean="0"/>
              <a:t>Hardware/OS</a:t>
            </a:r>
          </a:p>
          <a:p>
            <a:pPr lvl="2"/>
            <a:r>
              <a:rPr lang="en-US" dirty="0" smtClean="0"/>
              <a:t>Networking</a:t>
            </a:r>
          </a:p>
          <a:p>
            <a:pPr lvl="2"/>
            <a:r>
              <a:rPr lang="en-US" dirty="0" smtClean="0"/>
              <a:t>Log management</a:t>
            </a:r>
          </a:p>
          <a:p>
            <a:pPr lvl="2"/>
            <a:r>
              <a:rPr lang="en-US" dirty="0" smtClean="0"/>
              <a:t>Service monitoring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9087" y="5365326"/>
            <a:ext cx="7956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Developers can write awesome code and hand it off to operations in containers.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Operations doesn’t have to worry about the code, just the containers.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1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container feels like a lightweight VM.</a:t>
            </a:r>
          </a:p>
          <a:p>
            <a:pPr lvl="1"/>
            <a:r>
              <a:rPr lang="en-US" dirty="0" smtClean="0"/>
              <a:t>You can log into it and get a shell.</a:t>
            </a:r>
          </a:p>
          <a:p>
            <a:pPr lvl="1"/>
            <a:r>
              <a:rPr lang="en-US" dirty="0" smtClean="0"/>
              <a:t>It has its own process space.</a:t>
            </a:r>
          </a:p>
          <a:p>
            <a:pPr lvl="1"/>
            <a:r>
              <a:rPr lang="en-US" dirty="0" smtClean="0"/>
              <a:t>You can run commands within the container as root.</a:t>
            </a:r>
          </a:p>
          <a:p>
            <a:pPr lvl="1"/>
            <a:r>
              <a:rPr lang="en-US" dirty="0" smtClean="0"/>
              <a:t>You can install packages in the container.</a:t>
            </a:r>
          </a:p>
          <a:p>
            <a:pPr lvl="1"/>
            <a:r>
              <a:rPr lang="en-US" dirty="0" smtClean="0"/>
              <a:t>The container can run services.</a:t>
            </a:r>
          </a:p>
          <a:p>
            <a:pPr lvl="1"/>
            <a:r>
              <a:rPr lang="en-US" dirty="0" smtClean="0"/>
              <a:t>You can modify network settings in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5480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513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But</a:t>
            </a:r>
            <a:r>
              <a:rPr lang="is-IS" dirty="0" smtClean="0"/>
              <a:t>… it’s not quite like a virtual machine.</a:t>
            </a:r>
          </a:p>
          <a:p>
            <a:endParaRPr lang="is-IS" dirty="0" smtClean="0"/>
          </a:p>
          <a:p>
            <a:pPr lvl="1"/>
            <a:r>
              <a:rPr lang="is-IS" dirty="0" smtClean="0"/>
              <a:t>It uses the host kernel.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run a different OS than the host.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load its own kernel modules.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emulate devices like usb, storage, etc.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Network using port forwarding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doesn’t need to run OS-type processes like syslogd and cron.</a:t>
            </a:r>
          </a:p>
          <a:p>
            <a:pPr lvl="1"/>
            <a:endParaRPr lang="is-IS" dirty="0" smtClean="0"/>
          </a:p>
          <a:p>
            <a:pPr lvl="1"/>
            <a:r>
              <a:rPr lang="en-US" dirty="0" smtClean="0"/>
              <a:t>It’s like </a:t>
            </a:r>
            <a:r>
              <a:rPr lang="en-US" dirty="0" err="1" smtClean="0"/>
              <a:t>chroot</a:t>
            </a:r>
            <a:r>
              <a:rPr lang="en-US" dirty="0" smtClean="0"/>
              <a:t> on steroids.</a:t>
            </a:r>
          </a:p>
          <a:p>
            <a:pPr lvl="2"/>
            <a:r>
              <a:rPr lang="en-US" dirty="0" err="1" smtClean="0"/>
              <a:t>chroot</a:t>
            </a:r>
            <a:r>
              <a:rPr lang="en-US" dirty="0" smtClean="0"/>
              <a:t> = process jail that prevents the process from accessing external files outside an “apparent root directory”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4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 vs. Containers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8259" y="1614345"/>
            <a:ext cx="657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 difference: Each virtual machine contains an OS whereas all containers share the same OS.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61" y="2825104"/>
            <a:ext cx="3210487" cy="352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41" y="4048636"/>
            <a:ext cx="3244973" cy="22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advantages over 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283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can a container do that a VM cannot?</a:t>
            </a:r>
          </a:p>
          <a:p>
            <a:pPr lvl="1"/>
            <a:r>
              <a:rPr lang="en-US" dirty="0" smtClean="0"/>
              <a:t>Really simple app deployment with a single command line.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“Boot” in a fraction of a second compared to a minute for a VM.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Enables very granular services (micro-service architecture).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Significantly reduce testing and development footprint.</a:t>
            </a:r>
          </a:p>
          <a:p>
            <a:pPr lvl="2"/>
            <a:r>
              <a:rPr lang="en-US" dirty="0" smtClean="0"/>
              <a:t>Imagine the resource savings when launching hundreds of containers vs VMs.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32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An open-source Linux-based container implementation started by Solomon </a:t>
            </a:r>
            <a:r>
              <a:rPr lang="en-US" dirty="0" err="1" smtClean="0"/>
              <a:t>Hykes</a:t>
            </a:r>
            <a:r>
              <a:rPr lang="en-US" dirty="0" smtClean="0"/>
              <a:t> in France.</a:t>
            </a:r>
          </a:p>
          <a:p>
            <a:endParaRPr lang="en-US" dirty="0" smtClean="0"/>
          </a:p>
          <a:p>
            <a:r>
              <a:rPr lang="en-US" dirty="0" smtClean="0"/>
              <a:t>Initially released in 2013 and now in widespread use by cloud providers and enterprises.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It’s really an API and toolset that utilizes existing Linux facilities like </a:t>
            </a:r>
            <a:r>
              <a:rPr lang="en-US" dirty="0" err="1" smtClean="0"/>
              <a:t>cgroups</a:t>
            </a:r>
            <a:r>
              <a:rPr lang="en-US" dirty="0"/>
              <a:t> </a:t>
            </a:r>
            <a:r>
              <a:rPr lang="en-US" dirty="0" smtClean="0"/>
              <a:t>and namespaces.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wasn’t the first Linux-based container solution</a:t>
            </a:r>
          </a:p>
          <a:p>
            <a:pPr lvl="1"/>
            <a:r>
              <a:rPr lang="en-US" dirty="0" smtClean="0"/>
              <a:t>Google developed </a:t>
            </a:r>
            <a:r>
              <a:rPr lang="en-US" dirty="0" err="1" smtClean="0"/>
              <a:t>cgroups</a:t>
            </a:r>
            <a:r>
              <a:rPr lang="en-US" dirty="0" smtClean="0"/>
              <a:t> 10 years earlier.</a:t>
            </a:r>
          </a:p>
          <a:p>
            <a:pPr lvl="1"/>
            <a:r>
              <a:rPr lang="en-US" dirty="0" err="1" smtClean="0"/>
              <a:t>OpenVZ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Virtuozzo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But Docker was the first to develop a standardized exchange format.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272991"/>
            <a:ext cx="1915010" cy="10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4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Traditional vs. Docker</a:t>
            </a:r>
            <a:br>
              <a:rPr lang="en-US" dirty="0" smtClean="0"/>
            </a:br>
            <a:r>
              <a:rPr lang="en-US" dirty="0" smtClean="0"/>
              <a:t>Application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897"/>
            <a:ext cx="4259766" cy="4525963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Traditional</a:t>
            </a:r>
          </a:p>
          <a:p>
            <a:pPr lvl="1"/>
            <a:r>
              <a:rPr lang="en-US" dirty="0" smtClean="0"/>
              <a:t>Ship packages via rpm, gem, jar, etc.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Deal with dependency conflicts.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my machine.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6966" y="1577896"/>
            <a:ext cx="4259766" cy="4525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Ship containers with all dependencies.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Break application stack into layers and only ship layers that change.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any machine.”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Purpose and benefits</a:t>
            </a:r>
          </a:p>
          <a:p>
            <a:pPr lvl="1"/>
            <a:r>
              <a:rPr lang="en-US" dirty="0" smtClean="0"/>
              <a:t>Containers vs. Virtual Machines</a:t>
            </a:r>
          </a:p>
          <a:p>
            <a:r>
              <a:rPr lang="en-US" dirty="0" smtClean="0"/>
              <a:t>Docker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Docker client commands</a:t>
            </a:r>
          </a:p>
          <a:p>
            <a:pPr lvl="1"/>
            <a:r>
              <a:rPr lang="en-US" dirty="0" err="1" smtClean="0"/>
              <a:t>Dockerfile</a:t>
            </a:r>
            <a:endParaRPr lang="en-US" dirty="0" smtClean="0"/>
          </a:p>
          <a:p>
            <a:pPr lvl="1"/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306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-&gt;</a:t>
            </a:r>
            <a:r>
              <a:rPr lang="en-US" dirty="0" smtClean="0">
                <a:sym typeface="Wingdings"/>
              </a:rPr>
              <a:t> QA -&gt; Production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82" b="2203"/>
          <a:stretch/>
        </p:blipFill>
        <p:spPr>
          <a:xfrm>
            <a:off x="527901" y="2065604"/>
            <a:ext cx="7814821" cy="37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6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Docker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266879" cy="48470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Implemented as a client-server system.</a:t>
            </a:r>
          </a:p>
          <a:p>
            <a:pPr lvl="1"/>
            <a:r>
              <a:rPr lang="en-US" dirty="0" smtClean="0"/>
              <a:t>Docker daemon (engine) runs on a host.</a:t>
            </a:r>
          </a:p>
          <a:p>
            <a:pPr lvl="2"/>
            <a:r>
              <a:rPr lang="en-US" dirty="0" smtClean="0"/>
              <a:t>Daemon builds, runs, and manages containers.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Docker CLI is the client app.</a:t>
            </a:r>
          </a:p>
          <a:p>
            <a:pPr lvl="2"/>
            <a:r>
              <a:rPr lang="en-US" dirty="0" smtClean="0"/>
              <a:t>Takes user input and sends it to the daemon.</a:t>
            </a:r>
          </a:p>
          <a:p>
            <a:pPr lvl="2"/>
            <a:r>
              <a:rPr lang="en-US" dirty="0" smtClean="0"/>
              <a:t>CLI can run on the host or a different machine.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Docker Hub Registry</a:t>
            </a:r>
          </a:p>
          <a:p>
            <a:pPr lvl="2"/>
            <a:r>
              <a:rPr lang="en-US" dirty="0" smtClean="0"/>
              <a:t>Collection of public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54" y="1600200"/>
            <a:ext cx="4426606" cy="28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" y="807570"/>
            <a:ext cx="8681088" cy="4534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9995" y="5342235"/>
            <a:ext cx="1153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</a:p>
          <a:p>
            <a:r>
              <a:rPr lang="en-US" dirty="0" smtClean="0"/>
              <a:t>Stop</a:t>
            </a:r>
          </a:p>
          <a:p>
            <a:r>
              <a:rPr lang="en-US" dirty="0" smtClean="0"/>
              <a:t>Terminate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8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Host</a:t>
            </a:r>
            <a:r>
              <a:rPr lang="en-US" dirty="0" smtClean="0"/>
              <a:t>: a machine running containers.</a:t>
            </a:r>
          </a:p>
          <a:p>
            <a:endParaRPr lang="en-US" dirty="0" smtClean="0"/>
          </a:p>
          <a:p>
            <a:r>
              <a:rPr lang="en-US" b="1" dirty="0" smtClean="0"/>
              <a:t>Image</a:t>
            </a:r>
            <a:r>
              <a:rPr lang="en-US" dirty="0" smtClean="0"/>
              <a:t>: a read only template containing files and meta-data used to create containers.</a:t>
            </a:r>
          </a:p>
          <a:p>
            <a:endParaRPr lang="en-US" dirty="0" smtClean="0"/>
          </a:p>
          <a:p>
            <a:r>
              <a:rPr lang="en-US" b="1" dirty="0" smtClean="0"/>
              <a:t>Container</a:t>
            </a:r>
            <a:r>
              <a:rPr lang="en-US" dirty="0" smtClean="0"/>
              <a:t>: an isolated application platform containing everything needed to run an application.</a:t>
            </a:r>
          </a:p>
          <a:p>
            <a:endParaRPr lang="en-US" dirty="0" smtClean="0"/>
          </a:p>
          <a:p>
            <a:r>
              <a:rPr lang="en-US" b="1" dirty="0" smtClean="0"/>
              <a:t>Registry</a:t>
            </a:r>
            <a:r>
              <a:rPr lang="en-US" dirty="0" smtClean="0"/>
              <a:t>: a repository of images.</a:t>
            </a:r>
          </a:p>
          <a:p>
            <a:endParaRPr lang="en-US" dirty="0" smtClean="0"/>
          </a:p>
          <a:p>
            <a:r>
              <a:rPr lang="en-US" b="1" dirty="0" smtClean="0"/>
              <a:t>Volume</a:t>
            </a:r>
            <a:r>
              <a:rPr lang="en-US" dirty="0" smtClean="0"/>
              <a:t>: data storage outside the container.</a:t>
            </a:r>
          </a:p>
          <a:p>
            <a:endParaRPr lang="en-US" dirty="0" smtClean="0"/>
          </a:p>
          <a:p>
            <a:r>
              <a:rPr lang="en-US" b="1" dirty="0" err="1" smtClean="0"/>
              <a:t>Dockerfile</a:t>
            </a:r>
            <a:r>
              <a:rPr lang="en-US" dirty="0" smtClean="0"/>
              <a:t>: a script for creating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8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echo 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What’s happening here?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Docker created a small container using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dirty="0" smtClean="0"/>
              <a:t> image (very small embedded system).</a:t>
            </a:r>
          </a:p>
          <a:p>
            <a:pPr lvl="1"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Ran a single process and echoed the text “hello world” using the </a:t>
            </a:r>
            <a:r>
              <a:rPr lang="en-US" b="1" dirty="0" err="1" smtClean="0"/>
              <a:t>docker</a:t>
            </a:r>
            <a:r>
              <a:rPr lang="en-US" b="1" dirty="0" smtClean="0"/>
              <a:t> run </a:t>
            </a:r>
            <a:r>
              <a:rPr lang="en-US" dirty="0" smtClean="0"/>
              <a:t>command.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1330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root@42b6393c0d26:/#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Start up a minimal </a:t>
            </a:r>
            <a:r>
              <a:rPr lang="en-US" dirty="0" err="1" smtClean="0"/>
              <a:t>ubuntu</a:t>
            </a:r>
            <a:r>
              <a:rPr lang="en-US" dirty="0" smtClean="0"/>
              <a:t> system.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-</a:t>
            </a:r>
            <a:r>
              <a:rPr lang="en-US" dirty="0" err="1" smtClean="0"/>
              <a:t>i</a:t>
            </a:r>
            <a:r>
              <a:rPr lang="en-US" dirty="0" smtClean="0"/>
              <a:t>: connects to the container’s </a:t>
            </a:r>
            <a:r>
              <a:rPr lang="en-US" dirty="0" err="1" smtClean="0"/>
              <a:t>stdin</a:t>
            </a:r>
            <a:r>
              <a:rPr lang="en-US" dirty="0" smtClean="0"/>
              <a:t> (standard input)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-t: sets up a pseudo-terminal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We can install new packages while connected to the container.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7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Containers can run in the background when started with the –d (detached) flag.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116f074e161b365441f8444a21318068e987276011d3c02086f405702c65921b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What’s happening?</a:t>
            </a:r>
          </a:p>
          <a:p>
            <a:pPr lvl="1"/>
            <a:r>
              <a:rPr lang="en-US" dirty="0" smtClean="0"/>
              <a:t>Docker downloads image </a:t>
            </a:r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1"/>
            <a:r>
              <a:rPr lang="en-US" dirty="0" smtClean="0"/>
              <a:t>We don’t see the output, but Docker logs it.</a:t>
            </a:r>
          </a:p>
          <a:p>
            <a:pPr lvl="1"/>
            <a:r>
              <a:rPr lang="en-US" dirty="0" smtClean="0"/>
              <a:t>Docker responds with the ID of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33824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 works just like the Linux </a:t>
            </a:r>
            <a:r>
              <a:rPr lang="en-US" dirty="0" err="1" smtClean="0"/>
              <a:t>ps</a:t>
            </a:r>
            <a:r>
              <a:rPr lang="en-US" dirty="0" smtClean="0"/>
              <a:t> command and shows running containers.</a:t>
            </a:r>
          </a:p>
          <a:p>
            <a:r>
              <a:rPr lang="en-US" dirty="0" smtClean="0"/>
              <a:t>Command output:</a:t>
            </a:r>
          </a:p>
          <a:p>
            <a:pPr lvl="1"/>
            <a:r>
              <a:rPr lang="en-US" dirty="0" smtClean="0"/>
              <a:t>Container ID</a:t>
            </a:r>
          </a:p>
          <a:p>
            <a:pPr lvl="1"/>
            <a:r>
              <a:rPr lang="en-US" dirty="0" smtClean="0"/>
              <a:t>Image used to create the container</a:t>
            </a:r>
          </a:p>
          <a:p>
            <a:pPr lvl="1"/>
            <a:r>
              <a:rPr lang="en-US" dirty="0" smtClean="0"/>
              <a:t>How long the container has been running</a:t>
            </a:r>
          </a:p>
          <a:p>
            <a:pPr lvl="1"/>
            <a:r>
              <a:rPr lang="en-US" dirty="0" smtClean="0"/>
              <a:t>The command running within the container.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CONTAINER ID 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IMAGE           COMMAND                 CREATED         STATUS        PORTS      NAMES</a:t>
            </a:r>
          </a:p>
          <a:p>
            <a:pPr marL="0" indent="0">
              <a:buNone/>
            </a:pP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116f074e161b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clock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 "/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bin/sh -c '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da"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peaceful_jones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83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Container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Containers running in the background will log output to Docker.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logs &lt;id&gt; </a:t>
            </a:r>
            <a:r>
              <a:rPr lang="en-US" dirty="0" smtClean="0"/>
              <a:t>command to view the logs.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logs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116f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03:26:34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03:26:35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03:26:36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100" dirty="0" smtClean="0">
                <a:ea typeface="Consolas" charset="0"/>
                <a:cs typeface="Consolas" charset="0"/>
              </a:rPr>
              <a:t>Only need to specify the prefix of the container ID.</a:t>
            </a:r>
          </a:p>
          <a:p>
            <a:endParaRPr lang="en-US" sz="3100" dirty="0" smtClean="0">
              <a:ea typeface="Consolas" charset="0"/>
              <a:cs typeface="Consolas" charset="0"/>
            </a:endParaRPr>
          </a:p>
          <a:p>
            <a:r>
              <a:rPr lang="en-US" sz="3100" dirty="0" smtClean="0">
                <a:ea typeface="Consolas" charset="0"/>
                <a:cs typeface="Consolas" charset="0"/>
              </a:rPr>
              <a:t>Use the </a:t>
            </a:r>
            <a:r>
              <a:rPr lang="en-US" sz="3100" b="1" dirty="0" smtClean="0">
                <a:ea typeface="Consolas" charset="0"/>
                <a:cs typeface="Consolas" charset="0"/>
              </a:rPr>
              <a:t>–tail </a:t>
            </a:r>
            <a:r>
              <a:rPr lang="en-US" sz="3100" dirty="0" smtClean="0">
                <a:ea typeface="Consolas" charset="0"/>
                <a:cs typeface="Consolas" charset="0"/>
              </a:rPr>
              <a:t>option to see the most recent # log output.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3 116f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–follow 116f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93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Stopping and restarting the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provides two ways to terminate the background container:</a:t>
            </a: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stop</a:t>
            </a:r>
            <a:r>
              <a:rPr lang="en-US" dirty="0"/>
              <a:t>: </a:t>
            </a:r>
            <a:r>
              <a:rPr lang="en-US" dirty="0" smtClean="0"/>
              <a:t>graceful </a:t>
            </a:r>
            <a:r>
              <a:rPr lang="en-US" dirty="0"/>
              <a:t>shutdown via TERM </a:t>
            </a:r>
            <a:r>
              <a:rPr lang="en-US" dirty="0" smtClean="0"/>
              <a:t>signal.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kill</a:t>
            </a:r>
            <a:r>
              <a:rPr lang="en-US" dirty="0" smtClean="0"/>
              <a:t>: forcibly stops using KILL signal.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stop 116f</a:t>
            </a:r>
          </a:p>
          <a:p>
            <a:pPr marL="0" indent="0">
              <a:buNone/>
            </a:pPr>
            <a:r>
              <a:rPr lang="en-US" dirty="0" smtClean="0"/>
              <a:t>116f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List all stopped containers using the –a option: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–a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Restart the container using the command: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start &lt;container ID&gt;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4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Fragile IT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01902" y="2507203"/>
            <a:ext cx="1769986" cy="1023720"/>
            <a:chOff x="617216" y="1486380"/>
            <a:chExt cx="1769986" cy="10237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7699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  <a:p>
              <a:r>
                <a:rPr lang="en-US" sz="1200" dirty="0" err="1" smtClean="0"/>
                <a:t>Nginx</a:t>
              </a:r>
              <a:r>
                <a:rPr lang="en-US" sz="1200" dirty="0" smtClean="0"/>
                <a:t> + bootstrap + </a:t>
              </a:r>
              <a:r>
                <a:rPr lang="en-US" sz="1200" dirty="0" err="1" smtClean="0"/>
                <a:t>jekyll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3836" y="2317809"/>
            <a:ext cx="1517137" cy="971375"/>
            <a:chOff x="2805843" y="2364665"/>
            <a:chExt cx="1517137" cy="971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05843" y="2782042"/>
              <a:ext cx="1517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  <a:p>
              <a:r>
                <a:rPr lang="en-US" sz="1200" dirty="0" err="1" smtClean="0"/>
                <a:t>Redis</a:t>
              </a:r>
              <a:r>
                <a:rPr lang="en-US" sz="1200" dirty="0" smtClean="0"/>
                <a:t> + </a:t>
              </a:r>
              <a:r>
                <a:rPr lang="en-US" sz="1200" dirty="0" err="1" smtClean="0"/>
                <a:t>redis</a:t>
              </a:r>
              <a:r>
                <a:rPr lang="en-US" sz="1200" dirty="0" smtClean="0"/>
                <a:t>-sentinel</a:t>
              </a:r>
              <a:endParaRPr lang="en-US" sz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52183" y="1939918"/>
            <a:ext cx="1497676" cy="1023720"/>
            <a:chOff x="4952183" y="1417638"/>
            <a:chExt cx="1497676" cy="10237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52183" y="1887360"/>
              <a:ext cx="14976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  <a:p>
              <a:r>
                <a:rPr lang="en-US" sz="1200" dirty="0" err="1" smtClean="0"/>
                <a:t>Hadoop</a:t>
              </a:r>
              <a:r>
                <a:rPr lang="en-US" sz="1200" dirty="0" smtClean="0"/>
                <a:t> + pig + spark</a:t>
              </a:r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70910" y="2359682"/>
            <a:ext cx="2274982" cy="1009683"/>
            <a:chOff x="6932710" y="2364665"/>
            <a:chExt cx="2274982" cy="10096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32710" y="2820350"/>
              <a:ext cx="22749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  <a:p>
              <a:r>
                <a:rPr lang="en-US" sz="1200" dirty="0" smtClean="0"/>
                <a:t>Python + flask + celery + </a:t>
              </a:r>
              <a:r>
                <a:rPr lang="en-US" sz="1200" dirty="0" err="1" smtClean="0"/>
                <a:t>postgres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729" y="5135365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0772" y="484059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553021" y="5399911"/>
            <a:ext cx="1217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</a:p>
          <a:p>
            <a:r>
              <a:rPr lang="en-US" dirty="0" smtClean="0"/>
              <a:t>servers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016049" y="5679705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46901" y="4960358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10430" y="1417638"/>
            <a:ext cx="351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application </a:t>
            </a:r>
          </a:p>
          <a:p>
            <a:r>
              <a:rPr lang="en-US" sz="2400" dirty="0" smtClean="0"/>
              <a:t>stacks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31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hardware </a:t>
            </a:r>
          </a:p>
          <a:p>
            <a:r>
              <a:rPr lang="en-US" sz="2400" dirty="0" smtClean="0"/>
              <a:t>environments</a:t>
            </a:r>
            <a:endParaRPr lang="en-US" sz="2400" dirty="0"/>
          </a:p>
        </p:txBody>
      </p:sp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Forum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39" y="466839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Docker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Image is a collection of</a:t>
            </a:r>
            <a:br>
              <a:rPr lang="en-US" dirty="0" smtClean="0"/>
            </a:br>
            <a:r>
              <a:rPr lang="en-US" dirty="0" smtClean="0"/>
              <a:t>files and meta data.</a:t>
            </a:r>
          </a:p>
          <a:p>
            <a:endParaRPr lang="en-US" dirty="0" smtClean="0"/>
          </a:p>
          <a:p>
            <a:r>
              <a:rPr lang="en-US" dirty="0" smtClean="0">
                <a:ea typeface="Consolas" charset="0"/>
                <a:cs typeface="Consolas" charset="0"/>
              </a:rPr>
              <a:t>Images made of up layers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stacked on top of each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other.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Each layer can add, change,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and remove files.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Images can share layers to optimize disk, downloading, and memory use.</a:t>
            </a:r>
            <a:endParaRPr lang="en-US" dirty="0"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1600200"/>
            <a:ext cx="3740150" cy="3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versus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is a read-only filesystem.</a:t>
            </a:r>
          </a:p>
          <a:p>
            <a:endParaRPr lang="en-US" dirty="0" smtClean="0"/>
          </a:p>
          <a:p>
            <a:r>
              <a:rPr lang="en-US" dirty="0" smtClean="0"/>
              <a:t>Container is an encapsulated set of processes running a read-write copy of an image.</a:t>
            </a:r>
          </a:p>
          <a:p>
            <a:pPr lvl="1"/>
            <a:r>
              <a:rPr lang="en-US" dirty="0" smtClean="0"/>
              <a:t>Utilizes copy-on-write to speed up boot time.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Images are templates you can create containers from.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6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Images are read-only so it’s not possible to change an image.</a:t>
            </a:r>
          </a:p>
          <a:p>
            <a:endParaRPr lang="en-US" dirty="0" smtClean="0"/>
          </a:p>
          <a:p>
            <a:r>
              <a:rPr lang="en-US" dirty="0" smtClean="0"/>
              <a:t>However</a:t>
            </a:r>
            <a:r>
              <a:rPr lang="is-IS" dirty="0" smtClean="0"/>
              <a:t>… we can do the following: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Create a new container from an image.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Make changes to the container.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Transform the changes into a new layer.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A new image is created by stacking the new layer on top of the old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74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namespaces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73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Images can have three namespaces: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Official images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err="1" smtClean="0"/>
              <a:t>busybox</a:t>
            </a:r>
            <a:endParaRPr lang="en-US" dirty="0" smtClean="0"/>
          </a:p>
          <a:p>
            <a:pPr lvl="2"/>
            <a:r>
              <a:rPr lang="en-US" dirty="0" smtClean="0"/>
              <a:t>Maintained by Docker Inc. and containing many general utility images.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User images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2"/>
            <a:r>
              <a:rPr lang="en-US" dirty="0" smtClean="0"/>
              <a:t>The first part denotes the Docker Hub user and the second part specifies the image.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Self-hosted images</a:t>
            </a:r>
          </a:p>
          <a:p>
            <a:pPr lvl="2"/>
            <a:r>
              <a:rPr lang="en-US" dirty="0" smtClean="0"/>
              <a:t>Example: registry.mydomain.com:5000/</a:t>
            </a:r>
            <a:r>
              <a:rPr lang="en-US" dirty="0" err="1" smtClean="0"/>
              <a:t>wordpress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client can push or pull images from a registry (Docker Hub or private repository).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57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current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images </a:t>
            </a:r>
            <a:r>
              <a:rPr lang="en-US" dirty="0" smtClean="0"/>
              <a:t>command shows what images are located on the host machine.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images</a:t>
            </a:r>
          </a:p>
          <a:p>
            <a:pPr marL="0" indent="0">
              <a:buNone/>
            </a:pP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REPOSITORY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TAG             IMAGE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ID            CREATED       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SIZE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bd3d4369aebc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days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126.6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c54a2cc56cbb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1.848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2b8fd9751c4c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10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1.093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dirty="0" smtClean="0">
                <a:ea typeface="Consolas" charset="0"/>
                <a:cs typeface="Consolas" charset="0"/>
              </a:rPr>
              <a:t>Search </a:t>
            </a:r>
            <a:r>
              <a:rPr lang="de-DE" dirty="0" err="1" smtClean="0">
                <a:ea typeface="Consolas" charset="0"/>
                <a:cs typeface="Consolas" charset="0"/>
              </a:rPr>
              <a:t>for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images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using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the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command</a:t>
            </a:r>
            <a:r>
              <a:rPr lang="de-DE" dirty="0" smtClean="0">
                <a:ea typeface="Consolas" charset="0"/>
                <a:cs typeface="Consolas" charset="0"/>
              </a:rPr>
              <a:t>:</a:t>
            </a:r>
          </a:p>
          <a:p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endParaRPr lang="de-DE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06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Docker provides two ways to download images onto the host machine:</a:t>
            </a:r>
          </a:p>
          <a:p>
            <a:endParaRPr lang="en-US" dirty="0" smtClean="0"/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dirty="0" smtClean="0"/>
              <a:t>: explicitly downloads image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smtClean="0"/>
              <a:t>: automatically downloads image if not found on the local host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debian:jessie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Pulling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repository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complete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Pulling image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d1881793a057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complete</a:t>
            </a: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Docker downloads each layer of the image individually.</a:t>
            </a:r>
            <a:endParaRPr lang="en-US" sz="35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76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Images have tags which define the versions of the image.</a:t>
            </a:r>
          </a:p>
          <a:p>
            <a:pPr lvl="1"/>
            <a:r>
              <a:rPr lang="en-US" dirty="0" smtClean="0"/>
              <a:t>Different versions of Linux distributions.</a:t>
            </a:r>
          </a:p>
          <a:p>
            <a:pPr lvl="1"/>
            <a:r>
              <a:rPr lang="en-US" dirty="0" smtClean="0"/>
              <a:t>Different version of application servers.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 tag isn’t specified then the </a:t>
            </a:r>
            <a:r>
              <a:rPr lang="en-US" b="1" dirty="0" smtClean="0"/>
              <a:t>:latest </a:t>
            </a:r>
            <a:r>
              <a:rPr lang="en-US" dirty="0" smtClean="0"/>
              <a:t>tag is used.</a:t>
            </a:r>
          </a:p>
          <a:p>
            <a:endParaRPr lang="en-US" dirty="0" smtClean="0"/>
          </a:p>
          <a:p>
            <a:r>
              <a:rPr lang="en-US" dirty="0" smtClean="0"/>
              <a:t>It’s a good idea to specify a tag when the container is used in production.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79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Start a new container:</a:t>
            </a: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endParaRPr lang="en-US" dirty="0" smtClean="0"/>
          </a:p>
          <a:p>
            <a:r>
              <a:rPr lang="en-US" dirty="0" smtClean="0"/>
              <a:t>Install new packages on the container: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root@&lt;id&gt;:#/ apt-get update &amp;&amp; apt-get install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/>
          </a:p>
          <a:p>
            <a:r>
              <a:rPr lang="en-US" dirty="0" smtClean="0"/>
              <a:t>Exit the container</a:t>
            </a:r>
          </a:p>
          <a:p>
            <a:endParaRPr lang="en-US" dirty="0" smtClean="0"/>
          </a:p>
          <a:p>
            <a:r>
              <a:rPr lang="en-US" dirty="0" smtClean="0"/>
              <a:t>Inspect the container changes by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diff </a:t>
            </a:r>
            <a:r>
              <a:rPr lang="en-US" dirty="0" smtClean="0"/>
              <a:t>command: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diff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/root/.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bash_history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5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3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 smtClean="0"/>
              <a:t>Create the new image layer based on the changes using the </a:t>
            </a:r>
            <a:r>
              <a:rPr lang="en-US" sz="34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400" b="1" dirty="0" smtClean="0">
                <a:latin typeface="Consolas" charset="0"/>
                <a:ea typeface="Consolas" charset="0"/>
                <a:cs typeface="Consolas" charset="0"/>
              </a:rPr>
              <a:t> commit </a:t>
            </a:r>
            <a:r>
              <a:rPr lang="en-US" sz="3400" dirty="0" smtClean="0"/>
              <a:t>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&lt;container ID&gt;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The output from the commit command is the new image ID. 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48da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root@3db4b8954811:/#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We can also tag the image to make it easier to use: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tag &lt;new image ID&gt;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containerID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8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 smtClean="0"/>
              <a:t>Building Docker images by hand is tedious and error-prone.</a:t>
            </a:r>
          </a:p>
          <a:p>
            <a:endParaRPr lang="en-US" sz="3800" dirty="0" smtClean="0"/>
          </a:p>
          <a:p>
            <a:r>
              <a:rPr lang="en-US" sz="3800" dirty="0" smtClean="0"/>
              <a:t>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 provides a recipe to build images using code in a text file.</a:t>
            </a:r>
          </a:p>
          <a:p>
            <a:endParaRPr lang="en-US" sz="3800" dirty="0" smtClean="0"/>
          </a:p>
          <a:p>
            <a:r>
              <a:rPr lang="en-US" sz="3800" dirty="0" smtClean="0"/>
              <a:t>The 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 build –t &lt;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tagname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&gt; . </a:t>
            </a:r>
            <a:r>
              <a:rPr lang="en-US" sz="3800" dirty="0" smtClean="0"/>
              <a:t>command is used to build an image from 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Dockerfile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update -y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install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900" smtClean="0">
                <a:latin typeface="Consolas" charset="0"/>
                <a:ea typeface="Consolas" charset="0"/>
                <a:cs typeface="Consolas" charset="0"/>
              </a:rPr>
              <a:t> -y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sz="3400" dirty="0" smtClean="0"/>
              <a:t>FROM specifies the base image</a:t>
            </a:r>
          </a:p>
          <a:p>
            <a:r>
              <a:rPr lang="en-US" sz="3400" dirty="0" smtClean="0"/>
              <a:t>RUN lines are executed by Docker on the container during the build.</a:t>
            </a:r>
          </a:p>
          <a:p>
            <a:r>
              <a:rPr lang="en-US" sz="3400" dirty="0" smtClean="0"/>
              <a:t>RUN commands must be non-interactive.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2389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Matrix from Hell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65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build -t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.</a:t>
            </a:r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Sending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build context to Docker daemon 2.048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1 : FROM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---&gt;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bd3d4369aebc</a:t>
            </a:r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2 : RUN apt-get update -y ---&gt; Running in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r>
              <a:rPr lang="is-IS" sz="23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Removing intermediate container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endParaRPr lang="en-US" sz="1800" dirty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Sends build context ( . </a:t>
            </a:r>
            <a:r>
              <a:rPr lang="en-US" sz="2400" dirty="0">
                <a:ea typeface="Consolas" charset="0"/>
                <a:cs typeface="Consolas" charset="0"/>
              </a:rPr>
              <a:t>d</a:t>
            </a:r>
            <a:r>
              <a:rPr lang="en-US" sz="2400" dirty="0" smtClean="0">
                <a:ea typeface="Consolas" charset="0"/>
                <a:cs typeface="Consolas" charset="0"/>
              </a:rPr>
              <a:t>irectory) to </a:t>
            </a:r>
            <a:r>
              <a:rPr lang="en-US" sz="2400" dirty="0" err="1" smtClean="0"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ea typeface="Consolas" charset="0"/>
                <a:cs typeface="Consolas" charset="0"/>
              </a:rPr>
              <a:t> daemon as an archive</a:t>
            </a:r>
            <a:r>
              <a:rPr lang="en-US" sz="2400" dirty="0" smtClean="0">
                <a:ea typeface="Consolas" charset="0"/>
                <a:cs typeface="Consolas" charset="0"/>
              </a:rPr>
              <a:t>.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Remote machine can build the image using local files</a:t>
            </a:r>
            <a:r>
              <a:rPr lang="en-US" sz="2400" dirty="0" smtClean="0">
                <a:ea typeface="Consolas" charset="0"/>
                <a:cs typeface="Consolas" charset="0"/>
              </a:rPr>
              <a:t>.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A container (bd3d4369aebc) is created from the base </a:t>
            </a:r>
            <a:r>
              <a:rPr lang="en-US" sz="2400" dirty="0" err="1" smtClean="0">
                <a:ea typeface="Consolas" charset="0"/>
                <a:cs typeface="Consolas" charset="0"/>
              </a:rPr>
              <a:t>ubuntu</a:t>
            </a:r>
            <a:r>
              <a:rPr lang="en-US" sz="2400" dirty="0" smtClean="0">
                <a:ea typeface="Consolas" charset="0"/>
                <a:cs typeface="Consolas" charset="0"/>
              </a:rPr>
              <a:t> image</a:t>
            </a:r>
            <a:r>
              <a:rPr lang="en-US" sz="2400" dirty="0" smtClean="0">
                <a:ea typeface="Consolas" charset="0"/>
                <a:cs typeface="Consolas" charset="0"/>
              </a:rPr>
              <a:t>.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The RUN command is executed and the container is committed to an image (6f1ae6f02080</a:t>
            </a:r>
            <a:r>
              <a:rPr lang="en-US" sz="2400" dirty="0" smtClean="0">
                <a:ea typeface="Consolas" charset="0"/>
                <a:cs typeface="Consolas" charset="0"/>
              </a:rPr>
              <a:t>)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Intermediate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container (6f1ae6f02080) is removed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Docker builds up image and removes intermediate (temporary) layers during the process.</a:t>
            </a:r>
            <a:endParaRPr lang="en-US" sz="2400" dirty="0" smtClean="0">
              <a:ea typeface="Consolas" charset="0"/>
              <a:cs typeface="Consolas" charset="0"/>
            </a:endParaRPr>
          </a:p>
          <a:p>
            <a:endParaRPr lang="en-US" sz="18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9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we run the </a:t>
            </a:r>
            <a:r>
              <a:rPr lang="en-US" dirty="0" err="1" smtClean="0"/>
              <a:t>Dockerfile</a:t>
            </a:r>
            <a:r>
              <a:rPr lang="en-US" dirty="0" smtClean="0"/>
              <a:t> build again, it will happen almost instantaneously.</a:t>
            </a:r>
          </a:p>
          <a:p>
            <a:endParaRPr lang="en-US" dirty="0"/>
          </a:p>
          <a:p>
            <a:r>
              <a:rPr lang="en-US" dirty="0" smtClean="0"/>
              <a:t>Docker caches a snapshot of each intermediate image after each build step.</a:t>
            </a:r>
          </a:p>
          <a:p>
            <a:endParaRPr lang="en-US" dirty="0" smtClean="0"/>
          </a:p>
          <a:p>
            <a:r>
              <a:rPr lang="en-US" dirty="0" smtClean="0"/>
              <a:t>While executing a build, Docker checks to see if it has already built the sequence of commands.</a:t>
            </a:r>
          </a:p>
          <a:p>
            <a:endParaRPr lang="en-US" dirty="0"/>
          </a:p>
          <a:p>
            <a:r>
              <a:rPr lang="en-US" dirty="0" smtClean="0"/>
              <a:t>You can force a rebuild using the </a:t>
            </a:r>
            <a:br>
              <a:rPr lang="en-US" dirty="0" smtClean="0"/>
            </a:b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build --no-cache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history &lt;image&gt; </a:t>
            </a:r>
            <a:r>
              <a:rPr lang="en-US" dirty="0" smtClean="0"/>
              <a:t>command lists all the layers within an image.</a:t>
            </a:r>
          </a:p>
        </p:txBody>
      </p:sp>
    </p:spTree>
    <p:extLst>
      <p:ext uri="{BB962C8B-B14F-4D97-AF65-F5344CB8AC3E}">
        <p14:creationId xmlns:p14="http://schemas.microsoft.com/office/powerpoint/2010/main" val="1527391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FROM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dirty="0" smtClean="0"/>
              <a:t>: defines the base image for the container.</a:t>
            </a:r>
          </a:p>
          <a:p>
            <a:pPr lvl="1"/>
            <a:r>
              <a:rPr lang="en-US" dirty="0" smtClean="0"/>
              <a:t>Must be the </a:t>
            </a:r>
            <a:r>
              <a:rPr lang="en-US" u="sng" dirty="0" smtClean="0"/>
              <a:t>first</a:t>
            </a:r>
            <a:r>
              <a:rPr lang="en-US" dirty="0" smtClean="0"/>
              <a:t> instruction after comments.</a:t>
            </a:r>
          </a:p>
          <a:p>
            <a:pPr lvl="1"/>
            <a:r>
              <a:rPr lang="en-US" dirty="0" smtClean="0"/>
              <a:t>Lines starting with # are treated as comments.</a:t>
            </a:r>
          </a:p>
          <a:p>
            <a:pPr lvl="1"/>
            <a:r>
              <a:rPr lang="en-US" dirty="0" smtClean="0"/>
              <a:t>Can be specified more than once to build multiple images.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FROM training/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sinatra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37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</a:t>
            </a:r>
            <a:r>
              <a:rPr lang="en-US" dirty="0" smtClean="0"/>
              <a:t>MAINTAINER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MAINTAINER</a:t>
            </a:r>
            <a:r>
              <a:rPr lang="en-US" dirty="0" smtClean="0"/>
              <a:t>: meta-data that specifies the owner/creator of the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MAINTAINER Jason Baker &lt;bake2352@stthomas.edu&gt;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1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smtClean="0"/>
              <a:t>: defines a default command to run when the container is started.</a:t>
            </a:r>
          </a:p>
          <a:p>
            <a:pPr lvl="1"/>
            <a:r>
              <a:rPr lang="en-US" dirty="0" smtClean="0"/>
              <a:t>Can appear at any point in the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Each CMD will override the previous one.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-f script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can always override the CMD when running Docker by specifying a default command (bash):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-t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87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ENTRYPOINT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/>
              <a:t> : specifies a base command to run with optional parameters.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", "-f", "script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"]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Command line arguments are appended to ENTRYPOINT parameters.</a:t>
            </a:r>
          </a:p>
          <a:p>
            <a:r>
              <a:rPr lang="en-US" dirty="0" smtClean="0"/>
              <a:t>ENTRYPOINT can be located anywhere in the file.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awesome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ea typeface="Consolas" charset="0"/>
                <a:cs typeface="Consolas" charset="0"/>
              </a:rPr>
              <a:t>option overrides the default </a:t>
            </a:r>
            <a:r>
              <a:rPr lang="en-US" dirty="0" err="1" smtClean="0">
                <a:ea typeface="Consolas" charset="0"/>
                <a:cs typeface="Consolas" charset="0"/>
              </a:rPr>
              <a:t>entrypoint</a:t>
            </a:r>
            <a:r>
              <a:rPr lang="en-US" dirty="0" smtClean="0">
                <a:ea typeface="Consolas" charset="0"/>
                <a:cs typeface="Consolas" charset="0"/>
              </a:rPr>
              <a:t>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--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58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ea typeface="Consolas" charset="0"/>
                <a:cs typeface="Consolas" charset="0"/>
              </a:rPr>
              <a:t>We can use CMD and ENTRYPOINT together.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ENTRYPOINT defines the base command, and CMD provides the default parameters if none are specified.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", "-f", "script"]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2010061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COPY</a:t>
            </a:r>
            <a:r>
              <a:rPr lang="en-US" dirty="0" smtClean="0"/>
              <a:t> : copies files from the build context into the container being built,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COPY &lt;from&gt; &lt;to&gt;</a:t>
            </a:r>
          </a:p>
          <a:p>
            <a:endParaRPr lang="en-US" dirty="0" smtClean="0"/>
          </a:p>
          <a:p>
            <a:r>
              <a:rPr lang="en-US" dirty="0" smtClean="0"/>
              <a:t>Create a file called </a:t>
            </a:r>
            <a:r>
              <a:rPr lang="en-US" dirty="0" err="1" smtClean="0"/>
              <a:t>hello.c</a:t>
            </a:r>
            <a:r>
              <a:rPr lang="en-US" dirty="0" smtClean="0"/>
              <a:t> in the container build directory: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main () { puts("Hello, world!"); return 0;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Create new </a:t>
            </a:r>
            <a:r>
              <a:rPr lang="en-US" dirty="0" err="1" smtClean="0"/>
              <a:t>Dockerfile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-y build-essential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COPY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/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make hello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/hello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file command: WORKDIR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7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WORKDIR</a:t>
            </a:r>
            <a:r>
              <a:rPr lang="en-US" dirty="0" smtClean="0"/>
              <a:t> : sets the working directory for any RUN, CMD, ENTRYPOINT or COPY commands that follow it.</a:t>
            </a:r>
          </a:p>
          <a:p>
            <a:endParaRPr lang="en-US" dirty="0" smtClean="0"/>
          </a:p>
          <a:p>
            <a:r>
              <a:rPr lang="en-US" dirty="0" smtClean="0"/>
              <a:t>Can be used multiple times in a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/a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b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c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Output from this PWD command is /a/b/c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04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dirty="0" smtClean="0"/>
              <a:t> : sets an environment variable key to a value.</a:t>
            </a:r>
          </a:p>
          <a:p>
            <a:endParaRPr lang="en-US" dirty="0" smtClean="0"/>
          </a:p>
          <a:p>
            <a:r>
              <a:rPr lang="en-US" dirty="0" smtClean="0"/>
              <a:t>Two formats: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=“John Doe”</a:t>
            </a:r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 John Doe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is possible to override or set environment variables using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&lt;key&gt;=&lt;value&gt;</a:t>
            </a:r>
            <a:endParaRPr lang="en-US" sz="26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72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Transporting Cargo Pre-1960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10430" y="1417638"/>
            <a:ext cx="32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products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00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transport</a:t>
            </a:r>
          </a:p>
          <a:p>
            <a:r>
              <a:rPr lang="en-US" sz="2400" dirty="0" smtClean="0"/>
              <a:t>methods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5" y="1962394"/>
            <a:ext cx="1933767" cy="12868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58" y="1608370"/>
            <a:ext cx="1419604" cy="1063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29" y="2693371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282" y="2740563"/>
            <a:ext cx="1599691" cy="1064522"/>
          </a:xfrm>
          <a:prstGeom prst="rect">
            <a:avLst/>
          </a:prstGeom>
        </p:spPr>
      </p:pic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727" y="4499328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220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3" y="503789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3520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6324" y="1733046"/>
            <a:ext cx="1359840" cy="11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EXPOSE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EXPOSE</a:t>
            </a:r>
            <a:r>
              <a:rPr lang="en-US" dirty="0" smtClean="0"/>
              <a:t> : informs Docker that the container listens on the specified network ports at runtime.</a:t>
            </a:r>
          </a:p>
          <a:p>
            <a:endParaRPr lang="en-US" dirty="0" smtClean="0"/>
          </a:p>
          <a:p>
            <a:r>
              <a:rPr lang="en-US" u="sng" dirty="0" smtClean="0"/>
              <a:t>Does not </a:t>
            </a:r>
            <a:r>
              <a:rPr lang="en-US" dirty="0" smtClean="0"/>
              <a:t>automatically make the ports available to the host at runtime.</a:t>
            </a:r>
          </a:p>
          <a:p>
            <a:pPr lvl="1"/>
            <a:r>
              <a:rPr lang="en-US" dirty="0" smtClean="0"/>
              <a:t>Need to use the –p or –P flags when running container.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7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container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38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It’s easier to reference a container name than using the container ID.</a:t>
            </a:r>
          </a:p>
          <a:p>
            <a:endParaRPr lang="en-US" dirty="0" smtClean="0"/>
          </a:p>
          <a:p>
            <a:r>
              <a:rPr lang="en-US" dirty="0" smtClean="0"/>
              <a:t>Docker automatically assigns names: &lt;mood&gt;_&lt;inventor name&gt;</a:t>
            </a:r>
          </a:p>
          <a:p>
            <a:pPr lvl="1"/>
            <a:r>
              <a:rPr lang="en-US" dirty="0" err="1" smtClean="0"/>
              <a:t>happy_curie</a:t>
            </a:r>
            <a:endParaRPr lang="en-US" dirty="0" smtClean="0"/>
          </a:p>
          <a:p>
            <a:pPr lvl="1"/>
            <a:r>
              <a:rPr lang="en-US" dirty="0" err="1" smtClean="0"/>
              <a:t>clever_hopper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pecify a name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--name &lt;name&gt;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--name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ticktock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Docker will not create a contain if the specified container name already exists.</a:t>
            </a:r>
          </a:p>
          <a:p>
            <a:endParaRPr lang="en-US" dirty="0" smtClean="0"/>
          </a:p>
          <a:p>
            <a:r>
              <a:rPr lang="en-US" dirty="0" smtClean="0"/>
              <a:t>Rename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rename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oldname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newname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5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Containers can only have private IP addresses and services are exposed via ports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Docker supports port mapping to allow external machines to access services running in containers.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–P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–P </a:t>
            </a:r>
            <a:r>
              <a:rPr lang="en-US" dirty="0" smtClean="0"/>
              <a:t>publishes the container to make it reachable from other computers.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CONTAINER ID      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IMAGE     ... PORTS                                           a386440e6859      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         0.0.0.0:32769-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&gt;80/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, 0.0.0.0:32768-&gt;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443/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tcp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79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 can view the port mapping for a specific port in a container by running the command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port &lt;container ID&gt; &lt;port #&gt;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port a386 80</a:t>
            </a:r>
          </a:p>
          <a:p>
            <a:endParaRPr lang="en-US" dirty="0" smtClean="0"/>
          </a:p>
          <a:p>
            <a:r>
              <a:rPr lang="en-US" dirty="0" smtClean="0"/>
              <a:t>It is possible to manually allocate port numbers to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–d –p 80:80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The format is host </a:t>
            </a:r>
            <a:r>
              <a:rPr lang="en-US" dirty="0" err="1" smtClean="0"/>
              <a:t>port:container</a:t>
            </a:r>
            <a:r>
              <a:rPr lang="en-US" dirty="0" smtClean="0"/>
              <a:t> port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inspect </a:t>
            </a:r>
            <a:r>
              <a:rPr lang="en-US" dirty="0" smtClean="0"/>
              <a:t>command to find the IP address: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inspect --format '{{ .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NetworkSettings.IPAddress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}}' a386</a:t>
            </a:r>
          </a:p>
        </p:txBody>
      </p:sp>
    </p:spTree>
    <p:extLst>
      <p:ext uri="{BB962C8B-B14F-4D97-AF65-F5344CB8AC3E}">
        <p14:creationId xmlns:p14="http://schemas.microsoft.com/office/powerpoint/2010/main" val="2143855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container can operate in a particular networking mode (called a driver).</a:t>
            </a:r>
          </a:p>
          <a:p>
            <a:endParaRPr lang="en-US" dirty="0" smtClean="0"/>
          </a:p>
          <a:p>
            <a:r>
              <a:rPr lang="en-US" b="1" dirty="0" smtClean="0"/>
              <a:t>Bridge</a:t>
            </a:r>
            <a:r>
              <a:rPr lang="en-US" dirty="0" smtClean="0"/>
              <a:t> (default)</a:t>
            </a:r>
          </a:p>
          <a:p>
            <a:pPr lvl="1"/>
            <a:r>
              <a:rPr lang="en-US" dirty="0" smtClean="0"/>
              <a:t>Container gets a virtual eth0 interface (</a:t>
            </a:r>
            <a:r>
              <a:rPr lang="en-US" dirty="0"/>
              <a:t>172.17.0.0/16 private IP </a:t>
            </a:r>
            <a:r>
              <a:rPr lang="en-US" dirty="0" smtClean="0"/>
              <a:t>address).</a:t>
            </a:r>
          </a:p>
          <a:p>
            <a:pPr lvl="1"/>
            <a:r>
              <a:rPr lang="en-US" dirty="0" smtClean="0"/>
              <a:t>Connected to Docker bridge.</a:t>
            </a:r>
          </a:p>
          <a:p>
            <a:pPr lvl="1"/>
            <a:r>
              <a:rPr lang="en-US" dirty="0" smtClean="0"/>
              <a:t>Container can have own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Null</a:t>
            </a:r>
          </a:p>
          <a:p>
            <a:pPr lvl="1"/>
            <a:r>
              <a:rPr lang="en-US" dirty="0" smtClean="0"/>
              <a:t>Container has no network -- useful for isolated workloads.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Host</a:t>
            </a:r>
          </a:p>
          <a:p>
            <a:pPr lvl="1"/>
            <a:r>
              <a:rPr lang="en-US" dirty="0" smtClean="0"/>
              <a:t>Container access network interfaces of the host and binds to its ports.</a:t>
            </a:r>
          </a:p>
          <a:p>
            <a:pPr lvl="1"/>
            <a:r>
              <a:rPr lang="en-US" dirty="0" smtClean="0"/>
              <a:t>Native performance.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Container</a:t>
            </a:r>
          </a:p>
          <a:p>
            <a:pPr lvl="1"/>
            <a:r>
              <a:rPr lang="en-US" dirty="0" smtClean="0"/>
              <a:t>Re-uses the network stack of another container and shares IP address,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715667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uses the notion of networks to create a virtual network infrastructure between containers.</a:t>
            </a:r>
          </a:p>
          <a:p>
            <a:endParaRPr lang="en-US" dirty="0" smtClean="0"/>
          </a:p>
          <a:p>
            <a:r>
              <a:rPr lang="en-US" dirty="0" smtClean="0"/>
              <a:t>Networks can be local or global and each network as an IP subnet.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ls </a:t>
            </a:r>
            <a:r>
              <a:rPr lang="en-US" dirty="0" smtClean="0"/>
              <a:t>command to view the current networks setup on the host.</a:t>
            </a:r>
          </a:p>
          <a:p>
            <a:endParaRPr lang="en-US" dirty="0" smtClean="0"/>
          </a:p>
          <a:p>
            <a:r>
              <a:rPr lang="en-US" dirty="0" smtClean="0"/>
              <a:t>Create a new network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create &lt;name&gt;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Launch new containers on the new network: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dit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--name db1 --net prod alpine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sh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-it --name web1 --net prod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75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Any data created inside a Docker container disappears when the container stops.</a:t>
            </a:r>
          </a:p>
          <a:p>
            <a:endParaRPr lang="en-US" dirty="0" smtClean="0"/>
          </a:p>
          <a:p>
            <a:r>
              <a:rPr lang="en-US" dirty="0" smtClean="0"/>
              <a:t>We use volumes to persist data </a:t>
            </a:r>
            <a:r>
              <a:rPr lang="en-US" u="sng" dirty="0" smtClean="0"/>
              <a:t>outside</a:t>
            </a:r>
            <a:r>
              <a:rPr lang="en-US" dirty="0" smtClean="0"/>
              <a:t> of the container – they exist independently.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–v ~/html:/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/share/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/html –p 8000:80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–v </a:t>
            </a:r>
            <a:r>
              <a:rPr lang="en-US" dirty="0" smtClean="0"/>
              <a:t>flag specifies a volume mount point</a:t>
            </a:r>
          </a:p>
          <a:p>
            <a:pPr lvl="1"/>
            <a:r>
              <a:rPr lang="en-US" dirty="0" smtClean="0"/>
              <a:t>Format is [host-path]:&lt;container-path&gt;:[</a:t>
            </a:r>
            <a:r>
              <a:rPr lang="en-US" dirty="0" err="1" smtClean="0"/>
              <a:t>rw|ro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Volumes are read-write by default.</a:t>
            </a:r>
          </a:p>
        </p:txBody>
      </p:sp>
    </p:spTree>
    <p:extLst>
      <p:ext uri="{BB962C8B-B14F-4D97-AF65-F5344CB8AC3E}">
        <p14:creationId xmlns:p14="http://schemas.microsoft.com/office/powerpoint/2010/main" val="9853044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We can also declare volumes inside a </a:t>
            </a:r>
            <a:r>
              <a:rPr lang="en-US" dirty="0" err="1" smtClean="0"/>
              <a:t>Dockerfile</a:t>
            </a:r>
            <a:r>
              <a:rPr lang="en-US" dirty="0"/>
              <a:t> </a:t>
            </a:r>
            <a:r>
              <a:rPr lang="en-US" dirty="0" smtClean="0"/>
              <a:t>using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VOLUME</a:t>
            </a:r>
            <a:r>
              <a:rPr lang="en-US" dirty="0" smtClean="0"/>
              <a:t> instruction.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VOLUME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/lib/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postgresql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3200" dirty="0" smtClean="0">
                <a:ea typeface="Consolas" charset="0"/>
                <a:cs typeface="Consolas" charset="0"/>
              </a:rPr>
              <a:t>Where is the mapping? Volumes don’t have to be anchored to a specific path! Use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volume ls </a:t>
            </a:r>
            <a:r>
              <a:rPr lang="en-US" sz="3200" dirty="0" smtClean="0">
                <a:ea typeface="Consolas" charset="0"/>
                <a:cs typeface="Consolas" charset="0"/>
              </a:rPr>
              <a:t>command to show volumes</a:t>
            </a:r>
            <a:r>
              <a:rPr lang="en-US" sz="3200" dirty="0" smtClean="0">
                <a:ea typeface="Consolas" charset="0"/>
                <a:cs typeface="Consolas" charset="0"/>
              </a:rPr>
              <a:t>.</a:t>
            </a:r>
          </a:p>
          <a:p>
            <a:pPr lvl="1"/>
            <a:endParaRPr lang="en-US" sz="3200" dirty="0" smtClean="0">
              <a:ea typeface="Consolas" charset="0"/>
              <a:cs typeface="Consolas" charset="0"/>
            </a:endParaRPr>
          </a:p>
          <a:p>
            <a:pPr lvl="1"/>
            <a:r>
              <a:rPr lang="en-US" sz="3200" dirty="0" smtClean="0">
                <a:ea typeface="Consolas" charset="0"/>
                <a:cs typeface="Consolas" charset="0"/>
              </a:rPr>
              <a:t>Also, we don’t want to map volumes in a </a:t>
            </a:r>
            <a:r>
              <a:rPr lang="en-US" sz="3200" dirty="0" err="1" smtClean="0">
                <a:ea typeface="Consolas" charset="0"/>
                <a:cs typeface="Consolas" charset="0"/>
              </a:rPr>
              <a:t>Dockerfile</a:t>
            </a:r>
            <a:r>
              <a:rPr lang="en-US" sz="3200" dirty="0" smtClean="0">
                <a:ea typeface="Consolas" charset="0"/>
                <a:cs typeface="Consolas" charset="0"/>
              </a:rPr>
              <a:t> because of portability issues.</a:t>
            </a:r>
            <a:endParaRPr lang="en-US" sz="3200" dirty="0" smtClean="0"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Volumes bypass the Docker copy-on-write and have native I/O performance.</a:t>
            </a:r>
          </a:p>
          <a:p>
            <a:endParaRPr lang="en-US" dirty="0" smtClean="0"/>
          </a:p>
          <a:p>
            <a:r>
              <a:rPr lang="en-US" dirty="0" smtClean="0"/>
              <a:t>Docker commits don’t pull in volume data.</a:t>
            </a:r>
          </a:p>
          <a:p>
            <a:endParaRPr lang="en-US" dirty="0"/>
          </a:p>
          <a:p>
            <a:r>
              <a:rPr lang="en-US" dirty="0" smtClean="0"/>
              <a:t>Containers can share the same volumes using the –volumes-from flag: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–it  --name alpha –v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/log/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--volumes-from alpha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</p:txBody>
      </p:sp>
    </p:spTree>
    <p:extLst>
      <p:ext uri="{BB962C8B-B14F-4D97-AF65-F5344CB8AC3E}">
        <p14:creationId xmlns:p14="http://schemas.microsoft.com/office/powerpoint/2010/main" val="1241608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 smtClean="0"/>
              <a:t>Dockerfiles</a:t>
            </a:r>
            <a:r>
              <a:rPr lang="en-US" dirty="0" smtClean="0"/>
              <a:t> can become fairly complex and can only specify configuration for one container.</a:t>
            </a:r>
          </a:p>
          <a:p>
            <a:endParaRPr lang="en-US" dirty="0" smtClean="0"/>
          </a:p>
          <a:p>
            <a:r>
              <a:rPr lang="en-US" dirty="0" smtClean="0"/>
              <a:t>Docker Compose supports the building of multiple containers with a YAML file.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docker-compose.yml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version: '2'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services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web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build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.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ports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"5000:5000"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volumes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.:/code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depends_on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image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532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access a container to troubleshoot it?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exec </a:t>
            </a:r>
            <a:r>
              <a:rPr lang="en-US" dirty="0" smtClean="0"/>
              <a:t>command to run a new process inside an existing container.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exec –it web1 bash</a:t>
            </a:r>
          </a:p>
        </p:txBody>
      </p:sp>
    </p:spTree>
    <p:extLst>
      <p:ext uri="{BB962C8B-B14F-4D97-AF65-F5344CB8AC3E}">
        <p14:creationId xmlns:p14="http://schemas.microsoft.com/office/powerpoint/2010/main" val="50995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Cargo Transport Matrix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35989"/>
              </p:ext>
            </p:extLst>
          </p:nvPr>
        </p:nvGraphicFramePr>
        <p:xfrm>
          <a:off x="866474" y="1631301"/>
          <a:ext cx="7725366" cy="461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624034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765778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52" y="1631301"/>
            <a:ext cx="1004079" cy="6681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47" y="2413408"/>
            <a:ext cx="983252" cy="6543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67" y="3170862"/>
            <a:ext cx="800797" cy="599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17" y="3800915"/>
            <a:ext cx="912032" cy="6831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523" y="5384887"/>
            <a:ext cx="707341" cy="707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049" y="5421506"/>
            <a:ext cx="529892" cy="5298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962" y="5519637"/>
            <a:ext cx="579642" cy="5796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020" y="5302222"/>
            <a:ext cx="870793" cy="8707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10" y="5293172"/>
            <a:ext cx="879843" cy="879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8897" y="4552409"/>
            <a:ext cx="774558" cy="6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We can upload images to the Docker Hub and make them publically or privately accessible.</a:t>
            </a:r>
          </a:p>
          <a:p>
            <a:endParaRPr lang="en-US" sz="2800" dirty="0" smtClean="0"/>
          </a:p>
          <a:p>
            <a:r>
              <a:rPr lang="en-US" sz="2800" dirty="0" smtClean="0"/>
              <a:t>Docker Hub images can be utilized by multiple systems.</a:t>
            </a:r>
          </a:p>
          <a:p>
            <a:endParaRPr lang="en-US" sz="2800" dirty="0" smtClean="0"/>
          </a:p>
          <a:p>
            <a:r>
              <a:rPr lang="en-US" sz="2800" dirty="0" smtClean="0"/>
              <a:t>Use the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push username/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imagename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/>
              <a:t>command to push images to Docker Hub.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74638"/>
            <a:ext cx="163195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05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Container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Google Container Engine</a:t>
            </a:r>
          </a:p>
          <a:p>
            <a:r>
              <a:rPr lang="en-US" dirty="0" smtClean="0"/>
              <a:t>Microsoft Containers</a:t>
            </a:r>
          </a:p>
          <a:p>
            <a:r>
              <a:rPr lang="en-US" dirty="0" smtClean="0"/>
              <a:t>FreeBSD jails/ Solaris zones</a:t>
            </a:r>
          </a:p>
          <a:p>
            <a:r>
              <a:rPr lang="en-US" dirty="0" smtClean="0"/>
              <a:t>Some vendors offer “containers” that are really slimmed down VMs (</a:t>
            </a:r>
            <a:r>
              <a:rPr lang="en-US" dirty="0" err="1" smtClean="0"/>
              <a:t>VMWare</a:t>
            </a:r>
            <a:r>
              <a:rPr lang="en-US" dirty="0" smtClean="0"/>
              <a:t> Integrated Containers).</a:t>
            </a:r>
          </a:p>
          <a:p>
            <a:r>
              <a:rPr lang="en-US" dirty="0" err="1" smtClean="0"/>
              <a:t>Kubernetes</a:t>
            </a:r>
            <a:r>
              <a:rPr lang="en-US" dirty="0" smtClean="0"/>
              <a:t>: build and manage server clusters to quickly deploy containers</a:t>
            </a:r>
          </a:p>
          <a:p>
            <a:r>
              <a:rPr lang="en-US" dirty="0" smtClean="0"/>
              <a:t>Rancher OS: dedicated container host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17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11</a:t>
            </a:r>
            <a:endParaRPr lang="en-US" dirty="0"/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</a:t>
            </a:r>
            <a:r>
              <a:rPr lang="en-US" dirty="0" smtClean="0"/>
              <a:t> Chapter 15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How Cloud Has Changed The Data Center Architect </a:t>
            </a:r>
            <a:r>
              <a:rPr lang="en-US" dirty="0" smtClean="0"/>
              <a:t>(article)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6 Models Of The Modern Data Center </a:t>
            </a:r>
            <a:r>
              <a:rPr lang="en-US" dirty="0" smtClean="0"/>
              <a:t>(article)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6271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30601" y="4693698"/>
            <a:ext cx="759931" cy="75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Transport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8" y="1453729"/>
            <a:ext cx="1468596" cy="977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27" y="1557687"/>
            <a:ext cx="1228220" cy="9199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129" y="1453729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164" y="1605167"/>
            <a:ext cx="1082238" cy="7201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727" y="5213662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523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164" y="556967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327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783" y="1605167"/>
            <a:ext cx="1244678" cy="100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831" y="3124958"/>
            <a:ext cx="2080896" cy="1548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262" y="2750124"/>
            <a:ext cx="3020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Intermodal shipping container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Shipping container sizes standardized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90% of all cargo shipped in standard containers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01" y="2388767"/>
            <a:ext cx="759931" cy="7599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91817" y="2791157"/>
            <a:ext cx="3020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ship cars next to beans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Don’t need to worry about transitioning from ship to truck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5000 ships deliver 200M containers per year</a:t>
            </a:r>
          </a:p>
        </p:txBody>
      </p:sp>
    </p:spTree>
    <p:extLst>
      <p:ext uri="{BB962C8B-B14F-4D97-AF65-F5344CB8AC3E}">
        <p14:creationId xmlns:p14="http://schemas.microsoft.com/office/powerpoint/2010/main" val="16651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Shipping 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541173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1173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65600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41656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Transport Solution: Containers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54400" y="1500010"/>
            <a:ext cx="1493580" cy="839054"/>
            <a:chOff x="617216" y="1486380"/>
            <a:chExt cx="1493580" cy="8390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493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74040" y="1546563"/>
            <a:ext cx="812242" cy="786709"/>
            <a:chOff x="3068593" y="2364665"/>
            <a:chExt cx="812242" cy="7867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68593" y="2782042"/>
              <a:ext cx="812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7725" y="1478839"/>
            <a:ext cx="1024026" cy="850937"/>
            <a:chOff x="5103393" y="1417638"/>
            <a:chExt cx="1024026" cy="8509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03393" y="1899243"/>
              <a:ext cx="10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48916" y="1459134"/>
            <a:ext cx="989311" cy="879930"/>
            <a:chOff x="7171759" y="2364665"/>
            <a:chExt cx="989311" cy="8799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171759" y="2875263"/>
              <a:ext cx="989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7960" y="5246439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88576" y="524643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90650" y="5552941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26105" y="5262651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0914" y="5234266"/>
            <a:ext cx="1217889" cy="1377851"/>
            <a:chOff x="5553021" y="4668391"/>
            <a:chExt cx="1217889" cy="1377851"/>
          </a:xfrm>
        </p:grpSpPr>
        <p:sp>
          <p:nvSpPr>
            <p:cNvPr id="25" name="TextBox 24"/>
            <p:cNvSpPr txBox="1"/>
            <p:nvPr/>
          </p:nvSpPr>
          <p:spPr>
            <a:xfrm>
              <a:off x="5553021" y="5399911"/>
              <a:ext cx="1217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Production</a:t>
              </a:r>
            </a:p>
            <a:p>
              <a:r>
                <a:rPr lang="en-US" dirty="0" smtClean="0"/>
                <a:t>servers</a:t>
              </a:r>
              <a:endParaRPr lang="en-US" dirty="0"/>
            </a:p>
          </p:txBody>
        </p:sp>
        <p:pic>
          <p:nvPicPr>
            <p:cNvPr id="41" name="Picture 40" descr="Forums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339" y="4668391"/>
              <a:ext cx="731520" cy="7315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2432845"/>
            <a:ext cx="3238500" cy="2514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0601" y="2246325"/>
            <a:ext cx="759931" cy="7599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130601" y="4793009"/>
            <a:ext cx="759931" cy="7599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2172" y="2637073"/>
            <a:ext cx="2964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container is the IT equivalent of a shipping container.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Encapsulates application stack in a lightweight and portable environment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162176" y="2613312"/>
            <a:ext cx="278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Can be manually composed using simple operations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Runs on almost any hardware platform using a modern OS kernel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748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8030</TotalTime>
  <Words>3494</Words>
  <Application>Microsoft Macintosh PowerPoint</Application>
  <PresentationFormat>On-screen Show (4:3)</PresentationFormat>
  <Paragraphs>745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Calibri</vt:lpstr>
      <vt:lpstr>Consolas</vt:lpstr>
      <vt:lpstr>Wingdings</vt:lpstr>
      <vt:lpstr>Arial</vt:lpstr>
      <vt:lpstr>Office Theme</vt:lpstr>
      <vt:lpstr>DevOps &amp; Cloud Infrastructure SEIS 665 Week 12</vt:lpstr>
      <vt:lpstr>Agenda</vt:lpstr>
      <vt:lpstr>Fragile IT</vt:lpstr>
      <vt:lpstr>The Matrix from Hell</vt:lpstr>
      <vt:lpstr>Transporting Cargo Pre-1960</vt:lpstr>
      <vt:lpstr>Cargo Transport Matrix</vt:lpstr>
      <vt:lpstr>Intermodal Transport Solution</vt:lpstr>
      <vt:lpstr>Intermodal Shipping Containers</vt:lpstr>
      <vt:lpstr>IT Transport Solution: Containers</vt:lpstr>
      <vt:lpstr>IT Matrix Solution</vt:lpstr>
      <vt:lpstr>Developer Benefits</vt:lpstr>
      <vt:lpstr>IT Operations benefits</vt:lpstr>
      <vt:lpstr>Separation of Concerns</vt:lpstr>
      <vt:lpstr>High Level Overview</vt:lpstr>
      <vt:lpstr>Low Level Overview</vt:lpstr>
      <vt:lpstr>Virtual Machines vs. Containers</vt:lpstr>
      <vt:lpstr>Container advantages over VMs</vt:lpstr>
      <vt:lpstr>Docker</vt:lpstr>
      <vt:lpstr>Traditional vs. Docker Application Deployment</vt:lpstr>
      <vt:lpstr>Development -&gt; QA -&gt; Production</vt:lpstr>
      <vt:lpstr>How Docker Works</vt:lpstr>
      <vt:lpstr>PowerPoint Presentation</vt:lpstr>
      <vt:lpstr>Docker Terms</vt:lpstr>
      <vt:lpstr>Hello World Example</vt:lpstr>
      <vt:lpstr>Interactive Container</vt:lpstr>
      <vt:lpstr>Background Container</vt:lpstr>
      <vt:lpstr>List Containers</vt:lpstr>
      <vt:lpstr>View Container Logs</vt:lpstr>
      <vt:lpstr>Stopping and restarting the container</vt:lpstr>
      <vt:lpstr>Docker images</vt:lpstr>
      <vt:lpstr>Images versus Containers</vt:lpstr>
      <vt:lpstr>Modifying Images</vt:lpstr>
      <vt:lpstr>Image namespaces</vt:lpstr>
      <vt:lpstr>Show current images</vt:lpstr>
      <vt:lpstr>Installing images</vt:lpstr>
      <vt:lpstr>Image tags</vt:lpstr>
      <vt:lpstr>Build an image</vt:lpstr>
      <vt:lpstr>Build an image</vt:lpstr>
      <vt:lpstr>Dockerfile</vt:lpstr>
      <vt:lpstr>Building Dockerfile</vt:lpstr>
      <vt:lpstr>Caching system</vt:lpstr>
      <vt:lpstr>Dockerfile command: FROM</vt:lpstr>
      <vt:lpstr>Dockerfile command: MAINTAINER</vt:lpstr>
      <vt:lpstr>Dockerfile command: CMD</vt:lpstr>
      <vt:lpstr>Dockerfile command: ENTRYPOINT</vt:lpstr>
      <vt:lpstr>Dockerfile commands</vt:lpstr>
      <vt:lpstr>Dockerfile command: COPY</vt:lpstr>
      <vt:lpstr>Docker file command: WORKDIR</vt:lpstr>
      <vt:lpstr>Dockerfile command: ENV</vt:lpstr>
      <vt:lpstr>Dockerfile command: EXPOSE</vt:lpstr>
      <vt:lpstr>Docker container names</vt:lpstr>
      <vt:lpstr>Networking</vt:lpstr>
      <vt:lpstr>Networking</vt:lpstr>
      <vt:lpstr>Networking</vt:lpstr>
      <vt:lpstr>Networking</vt:lpstr>
      <vt:lpstr>Volumes</vt:lpstr>
      <vt:lpstr>Volumes</vt:lpstr>
      <vt:lpstr>Docker Compose</vt:lpstr>
      <vt:lpstr>Troubleshooting Containers</vt:lpstr>
      <vt:lpstr>Docker Hub</vt:lpstr>
      <vt:lpstr>Other Container Technologies</vt:lpstr>
      <vt:lpstr>Homework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Week 11</dc:title>
  <dc:creator>Jason Baker</dc:creator>
  <cp:lastModifiedBy>Baker, Jason D.</cp:lastModifiedBy>
  <cp:revision>104</cp:revision>
  <dcterms:created xsi:type="dcterms:W3CDTF">2016-04-27T16:52:20Z</dcterms:created>
  <dcterms:modified xsi:type="dcterms:W3CDTF">2016-12-02T16:34:36Z</dcterms:modified>
</cp:coreProperties>
</file>